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drive strategic business decisions. I did this data analytics project to demonstrate my hard skills. This presentation is made by Gamma AI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90318"/>
            <a:ext cx="74993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Distribution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71668"/>
            <a:ext cx="6292572" cy="352377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139" y="2871668"/>
            <a:ext cx="6292572" cy="35237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869871"/>
            <a:ext cx="3431262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8206" y="986790"/>
            <a:ext cx="173236" cy="17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001" y="934760"/>
            <a:ext cx="291167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RECOMMENDATIONS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8309" y="1363504"/>
            <a:ext cx="72753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Actionable Business Insights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01133"/>
            <a:ext cx="655689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4884" y="34842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74884" y="3970377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the 73% non-subscribers, especially among loyal repeat buyers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01133"/>
            <a:ext cx="655689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31775" y="34842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31775" y="3970377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accelerate movement into the "Loyal" segment and increase lifetime value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880372"/>
            <a:ext cx="6556891" cy="8665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4884" y="5963483"/>
            <a:ext cx="29040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4884" y="6449616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promotional sales boosts with margin control—839 high-spenders use discounts strategically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80372"/>
            <a:ext cx="6556891" cy="86653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31775" y="5963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531775" y="6449616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campaigns on Young Adults, express-shipping users, and top-rated products like Gloves and Sandals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02769" y="466963"/>
            <a:ext cx="1830110" cy="292298"/>
          </a:xfrm>
          <a:prstGeom prst="roundRect">
            <a:avLst>
              <a:gd name="adj" fmla="val 69100"/>
            </a:avLst>
          </a:prstGeom>
          <a:solidFill>
            <a:srgbClr val="D4E9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3734" y="545783"/>
            <a:ext cx="134541" cy="1345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05545" y="517446"/>
            <a:ext cx="1426369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202769" y="811530"/>
            <a:ext cx="6695123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Customer Patterns</a:t>
            </a:r>
            <a:endParaRPr lang="en-US" sz="3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69" y="1708309"/>
            <a:ext cx="5907167" cy="59071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8084" y="1678900"/>
            <a:ext cx="5907167" cy="956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comprehensive analysis examines transactional data from 3,900 purchases across multiple product categories. The goal: uncover actionable insights into spending patterns, customer segments, product preferences, and subscription behavior.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528084" y="2753320"/>
            <a:ext cx="5907167" cy="956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combining Python data analysis, SQL queries, and Power BI visualization, I transformed raw data into strategic business intelligence. I used JupyterLab, PostGreSQL, and Microsoft Power BI respectively.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6923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2343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870585" y="37090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195167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transaction records analyzed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04442" y="272343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4216718" y="37090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04442" y="4195167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demographics and purchase details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50574" y="272343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$59.76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7562850" y="37090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0574" y="4195167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transaction value across all customers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796707" y="272343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3.75</a:t>
            </a:r>
            <a:endParaRPr lang="en-US" sz="5600" dirty="0"/>
          </a:p>
        </p:txBody>
      </p:sp>
      <p:sp>
        <p:nvSpPr>
          <p:cNvPr id="13" name="Text 11"/>
          <p:cNvSpPr/>
          <p:nvPr/>
        </p:nvSpPr>
        <p:spPr>
          <a:xfrm>
            <a:off x="10908983" y="37090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96707" y="4195167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satisfaction score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132308"/>
            <a:ext cx="4226838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2504" y="53565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2504" y="5842635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location, subscription status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5201722" y="5132308"/>
            <a:ext cx="4226838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425916" y="53565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5425916" y="5842635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Item, category, amount, season, size, color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9645134" y="5132308"/>
            <a:ext cx="4226957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869329" y="53565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869329" y="5842635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Discounts, promo codes, purchase frequency, reviews, shipping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931" y="1085017"/>
            <a:ext cx="6130409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with Python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14931" y="1898928"/>
            <a:ext cx="17954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931" y="2181225"/>
            <a:ext cx="7886938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4931" y="2316718"/>
            <a:ext cx="284654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114931" y="2701409"/>
            <a:ext cx="788693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pandas, checked structure with df.info() and summary statistics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114931" y="3247549"/>
            <a:ext cx="17954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931" y="3511868"/>
            <a:ext cx="7886938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14931" y="3665339"/>
            <a:ext cx="23629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114931" y="4050030"/>
            <a:ext cx="788693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median rating per product category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6114931" y="4596170"/>
            <a:ext cx="17954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31" y="4842629"/>
            <a:ext cx="7886938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14931" y="5013960"/>
            <a:ext cx="23629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114931" y="5398651"/>
            <a:ext cx="788693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bins and purchase_frequency_days columns for deeper analysis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6114931" y="5944791"/>
            <a:ext cx="17954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4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31" y="6173272"/>
            <a:ext cx="7886938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14931" y="6362581"/>
            <a:ext cx="23629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114931" y="6747272"/>
            <a:ext cx="788693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and loaded cleaned data for SQL analysis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81413"/>
            <a:ext cx="69503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62764"/>
            <a:ext cx="5610344" cy="28945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85931" y="5987772"/>
            <a:ext cx="216575" cy="216575"/>
          </a:xfrm>
          <a:prstGeom prst="roundRect">
            <a:avLst>
              <a:gd name="adj" fmla="val 8444"/>
            </a:avLst>
          </a:prstGeom>
          <a:solidFill>
            <a:srgbClr val="0C2C41"/>
          </a:solidFill>
          <a:ln/>
        </p:spPr>
      </p:sp>
      <p:sp>
        <p:nvSpPr>
          <p:cNvPr id="5" name="Text 2"/>
          <p:cNvSpPr/>
          <p:nvPr/>
        </p:nvSpPr>
        <p:spPr>
          <a:xfrm>
            <a:off x="2963466" y="5987772"/>
            <a:ext cx="52375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3639622" y="5987772"/>
            <a:ext cx="216575" cy="216575"/>
          </a:xfrm>
          <a:prstGeom prst="roundRect">
            <a:avLst>
              <a:gd name="adj" fmla="val 8444"/>
            </a:avLst>
          </a:prstGeom>
          <a:solidFill>
            <a:srgbClr val="2994D8"/>
          </a:solidFill>
          <a:ln/>
        </p:spPr>
      </p:sp>
      <p:sp>
        <p:nvSpPr>
          <p:cNvPr id="7" name="Text 4"/>
          <p:cNvSpPr/>
          <p:nvPr/>
        </p:nvSpPr>
        <p:spPr>
          <a:xfrm>
            <a:off x="3917156" y="5987772"/>
            <a:ext cx="810697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904911" y="3035618"/>
            <a:ext cx="6182201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Male Customers Drive Revenue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6904911" y="3822263"/>
            <a:ext cx="697468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generated $157,890 in total revenue, more than double the $75,191 from female customers. This 68% male revenue share suggests opportunities for targeted marketing campaigns.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904911" y="5404009"/>
            <a:ext cx="6974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gender-based purchasing patterns can help optimize product offerings and promotional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4699"/>
            <a:ext cx="65393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SQL Analysis Findings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550676"/>
            <a:ext cx="1783675" cy="17836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6050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Discount Users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091232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 used discounts but still spent above average ($59.76), showing price-conscious yet high-value buyers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550676"/>
            <a:ext cx="1783675" cy="1783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6050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091232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 (3.86), Sandals (3.84), and Boots (3.82) lead in customer satisfaction ratings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550676"/>
            <a:ext cx="1783675" cy="17836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46050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091232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customers spend $60.48 on average vs. $58.46 for standard—a $2 premium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550676"/>
            <a:ext cx="1783675" cy="17836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6050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Impact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091232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subscribers contribute $62,645 total revenue with $59.49 average spend, similar to non-subscribers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81413"/>
            <a:ext cx="83915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35618"/>
            <a:ext cx="4748927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Drives Business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58309" y="3822263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segmentation reveals a strong loyal customer base of 3,116 customers (80% of total), with 701 returning customers and just 83 new customers.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057299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Additionally, 958 of the 3,074 repeat buyers (&gt;5 purchases) have subscriptions, while 2,518 do not—indicating untapped subscription potential among loyal customers.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9248" y="3062764"/>
            <a:ext cx="5610344" cy="289452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9202579" y="5987772"/>
            <a:ext cx="216575" cy="216575"/>
          </a:xfrm>
          <a:prstGeom prst="roundRect">
            <a:avLst>
              <a:gd name="adj" fmla="val 8444"/>
            </a:avLst>
          </a:prstGeom>
          <a:solidFill>
            <a:srgbClr val="0C2C41"/>
          </a:solidFill>
          <a:ln/>
        </p:spPr>
      </p:sp>
      <p:sp>
        <p:nvSpPr>
          <p:cNvPr id="8" name="Text 5"/>
          <p:cNvSpPr/>
          <p:nvPr/>
        </p:nvSpPr>
        <p:spPr>
          <a:xfrm>
            <a:off x="9480113" y="5987772"/>
            <a:ext cx="55757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382845" y="5987772"/>
            <a:ext cx="216575" cy="216575"/>
          </a:xfrm>
          <a:prstGeom prst="roundRect">
            <a:avLst>
              <a:gd name="adj" fmla="val 8444"/>
            </a:avLst>
          </a:prstGeom>
          <a:solidFill>
            <a:srgbClr val="1E72A7"/>
          </a:solidFill>
          <a:ln/>
        </p:spPr>
      </p:sp>
      <p:sp>
        <p:nvSpPr>
          <p:cNvPr id="10" name="Text 7"/>
          <p:cNvSpPr/>
          <p:nvPr/>
        </p:nvSpPr>
        <p:spPr>
          <a:xfrm>
            <a:off x="10660380" y="5987772"/>
            <a:ext cx="110549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Returning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2111038" y="5987772"/>
            <a:ext cx="216575" cy="216575"/>
          </a:xfrm>
          <a:prstGeom prst="roundRect">
            <a:avLst>
              <a:gd name="adj" fmla="val 8444"/>
            </a:avLst>
          </a:prstGeom>
          <a:solidFill>
            <a:srgbClr val="5CAEE2"/>
          </a:solidFill>
          <a:ln/>
        </p:spPr>
      </p:sp>
      <p:sp>
        <p:nvSpPr>
          <p:cNvPr id="12" name="Text 9"/>
          <p:cNvSpPr/>
          <p:nvPr/>
        </p:nvSpPr>
        <p:spPr>
          <a:xfrm>
            <a:off x="12388572" y="5987772"/>
            <a:ext cx="495181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29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464" y="3146584"/>
            <a:ext cx="6777038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Dashboard Highlights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7464" y="4025503"/>
            <a:ext cx="4319945" cy="1837492"/>
          </a:xfrm>
          <a:prstGeom prst="roundRect">
            <a:avLst>
              <a:gd name="adj" fmla="val 1556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03" y="4223742"/>
            <a:ext cx="572095" cy="572095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985" y="4381024"/>
            <a:ext cx="257413" cy="2574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5703" y="4963597"/>
            <a:ext cx="250924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3.9K Customers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865703" y="5377934"/>
            <a:ext cx="3923467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customer base analyzed</a:t>
            </a:r>
            <a:endParaRPr lang="en-US" sz="1500" dirty="0"/>
          </a:p>
        </p:txBody>
      </p:sp>
      <p:sp>
        <p:nvSpPr>
          <p:cNvPr id="9" name="Shape 4"/>
          <p:cNvSpPr/>
          <p:nvPr/>
        </p:nvSpPr>
        <p:spPr>
          <a:xfrm>
            <a:off x="5155168" y="4025503"/>
            <a:ext cx="4319945" cy="1837492"/>
          </a:xfrm>
          <a:prstGeom prst="roundRect">
            <a:avLst>
              <a:gd name="adj" fmla="val 1556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407" y="4223742"/>
            <a:ext cx="572095" cy="572095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0689" y="4381024"/>
            <a:ext cx="257413" cy="2574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53407" y="4963597"/>
            <a:ext cx="250924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$59.76 Avg Purchase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5353407" y="5377934"/>
            <a:ext cx="3923467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transaction value</a:t>
            </a:r>
            <a:endParaRPr lang="en-US" sz="1500" dirty="0"/>
          </a:p>
        </p:txBody>
      </p:sp>
      <p:sp>
        <p:nvSpPr>
          <p:cNvPr id="14" name="Shape 7"/>
          <p:cNvSpPr/>
          <p:nvPr/>
        </p:nvSpPr>
        <p:spPr>
          <a:xfrm>
            <a:off x="9642872" y="4025503"/>
            <a:ext cx="4320064" cy="1837492"/>
          </a:xfrm>
          <a:prstGeom prst="roundRect">
            <a:avLst>
              <a:gd name="adj" fmla="val 1556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1111" y="4223742"/>
            <a:ext cx="572095" cy="572095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98393" y="4381024"/>
            <a:ext cx="257413" cy="25741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41111" y="4963597"/>
            <a:ext cx="250924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3.75 Avg Rating</a:t>
            </a:r>
            <a:endParaRPr lang="en-US" sz="1950" dirty="0"/>
          </a:p>
        </p:txBody>
      </p:sp>
      <p:sp>
        <p:nvSpPr>
          <p:cNvPr id="18" name="Text 9"/>
          <p:cNvSpPr/>
          <p:nvPr/>
        </p:nvSpPr>
        <p:spPr>
          <a:xfrm>
            <a:off x="9841111" y="5377934"/>
            <a:ext cx="392358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satisfaction score</a:t>
            </a:r>
            <a:endParaRPr lang="en-US" sz="1500" dirty="0"/>
          </a:p>
        </p:txBody>
      </p:sp>
      <p:sp>
        <p:nvSpPr>
          <p:cNvPr id="19" name="Shape 10"/>
          <p:cNvSpPr/>
          <p:nvPr/>
        </p:nvSpPr>
        <p:spPr>
          <a:xfrm>
            <a:off x="667464" y="6051828"/>
            <a:ext cx="4319945" cy="1414939"/>
          </a:xfrm>
          <a:prstGeom prst="roundRect">
            <a:avLst>
              <a:gd name="adj" fmla="val 2021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0" name="Text 11"/>
          <p:cNvSpPr/>
          <p:nvPr/>
        </p:nvSpPr>
        <p:spPr>
          <a:xfrm>
            <a:off x="880943" y="6265307"/>
            <a:ext cx="250924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Split</a:t>
            </a:r>
            <a:endParaRPr lang="en-US" sz="1950" dirty="0"/>
          </a:p>
        </p:txBody>
      </p:sp>
      <p:sp>
        <p:nvSpPr>
          <p:cNvPr id="21" name="Text 12"/>
          <p:cNvSpPr/>
          <p:nvPr/>
        </p:nvSpPr>
        <p:spPr>
          <a:xfrm>
            <a:off x="880943" y="6679644"/>
            <a:ext cx="3892987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27% subscribed, 73% non-subscribers—major growth opportunity</a:t>
            </a:r>
            <a:endParaRPr lang="en-US" sz="1500" dirty="0"/>
          </a:p>
        </p:txBody>
      </p:sp>
      <p:sp>
        <p:nvSpPr>
          <p:cNvPr id="22" name="Shape 13"/>
          <p:cNvSpPr/>
          <p:nvPr/>
        </p:nvSpPr>
        <p:spPr>
          <a:xfrm>
            <a:off x="5155168" y="6051828"/>
            <a:ext cx="4319945" cy="1414939"/>
          </a:xfrm>
          <a:prstGeom prst="roundRect">
            <a:avLst>
              <a:gd name="adj" fmla="val 2021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3" name="Text 14"/>
          <p:cNvSpPr/>
          <p:nvPr/>
        </p:nvSpPr>
        <p:spPr>
          <a:xfrm>
            <a:off x="5368647" y="6265307"/>
            <a:ext cx="250924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Category Leaders</a:t>
            </a:r>
            <a:endParaRPr lang="en-US" sz="1950" dirty="0"/>
          </a:p>
        </p:txBody>
      </p:sp>
      <p:sp>
        <p:nvSpPr>
          <p:cNvPr id="24" name="Text 15"/>
          <p:cNvSpPr/>
          <p:nvPr/>
        </p:nvSpPr>
        <p:spPr>
          <a:xfrm>
            <a:off x="5368647" y="6679644"/>
            <a:ext cx="3892987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 dominates with $100K revenue and 1,800 sales</a:t>
            </a:r>
            <a:endParaRPr lang="en-US" sz="1500" dirty="0"/>
          </a:p>
        </p:txBody>
      </p:sp>
      <p:sp>
        <p:nvSpPr>
          <p:cNvPr id="25" name="Shape 16"/>
          <p:cNvSpPr/>
          <p:nvPr/>
        </p:nvSpPr>
        <p:spPr>
          <a:xfrm>
            <a:off x="9642872" y="6051828"/>
            <a:ext cx="4320064" cy="1414939"/>
          </a:xfrm>
          <a:prstGeom prst="roundRect">
            <a:avLst>
              <a:gd name="adj" fmla="val 2021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6" name="Text 17"/>
          <p:cNvSpPr/>
          <p:nvPr/>
        </p:nvSpPr>
        <p:spPr>
          <a:xfrm>
            <a:off x="9856351" y="6265307"/>
            <a:ext cx="250924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 Group Insights</a:t>
            </a:r>
            <a:endParaRPr lang="en-US" sz="1950" dirty="0"/>
          </a:p>
        </p:txBody>
      </p:sp>
      <p:sp>
        <p:nvSpPr>
          <p:cNvPr id="27" name="Text 18"/>
          <p:cNvSpPr/>
          <p:nvPr/>
        </p:nvSpPr>
        <p:spPr>
          <a:xfrm>
            <a:off x="9856351" y="6679644"/>
            <a:ext cx="3893106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at $62K, followed by Middle-aged at $59K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1847" y="474226"/>
            <a:ext cx="7721679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From the POWER BI Visualization in Detail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847" y="1247537"/>
            <a:ext cx="11746706" cy="6146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41847" y="7529393"/>
            <a:ext cx="1174670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2026-01-28T14:46:04Z</dcterms:created>
  <dcterms:modified xsi:type="dcterms:W3CDTF">2026-01-28T14:46:04Z</dcterms:modified>
</cp:coreProperties>
</file>